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0_4F5196EB.xml" ContentType="application/vnd.ms-powerpoint.comments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8" r:id="rId4"/>
    <p:sldId id="265" r:id="rId5"/>
    <p:sldId id="269" r:id="rId6"/>
    <p:sldId id="27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DC01696-3E22-5B98-1D50-4E4C27B661B7}" name="Akash Dey" initials="AD" userId="S::adey@clintonhealthaccess.org::22683a77-48ea-4df1-a809-2afd6ba62b6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7606"/>
  </p:normalViewPr>
  <p:slideViewPr>
    <p:cSldViewPr snapToGrid="0" snapToObjects="1">
      <p:cViewPr varScale="1">
        <p:scale>
          <a:sx n="114" d="100"/>
          <a:sy n="114" d="100"/>
        </p:scale>
        <p:origin x="4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modernComment_100_4F5196E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1F1DE01-9F1F-413F-A2F4-FB462FD717C3}" authorId="{0DC01696-3E22-5B98-1D50-4E4C27B661B7}" created="2022-08-06T17:48:39.802">
    <pc:sldMkLst xmlns:pc="http://schemas.microsoft.com/office/powerpoint/2013/main/command">
      <pc:docMk/>
      <pc:sldMk cId="1330747115" sldId="256"/>
    </pc:sldMkLst>
    <p188:txBody>
      <a:bodyPr/>
      <a:lstStyle/>
      <a:p>
        <a:r>
          <a:rPr lang="en-IN"/>
          <a:t>Should the upper bound of the cream-colored box extend to those with latent infection and uninfected as well, given the screening effort is at a population level?</a:t>
        </a:r>
      </a:p>
    </p188:txBody>
  </p188:cm>
</p188:cmLst>
</file>

<file path=ppt/media/image1.tif>
</file>

<file path=ppt/media/image2.tif>
</file>

<file path=ppt/media/image3.ti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157378-8098-CD4B-A307-B7E9C9139B94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EE0820-2247-C64E-B28F-62B65E2865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923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EE0820-2247-C64E-B28F-62B65E2865F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6777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4E566-53DE-6C45-97DE-25C896495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6A59C6-40FA-C945-BAE8-E7B3F2D5D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03F99-F68F-674A-8816-1072B90D3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524A0-6FFE-B345-B3A5-964D44FC1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29AF2-650D-1B4F-9939-09235B945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911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59115-EDC3-4D4C-B26B-6F4D4764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5FD6F6-1092-694E-B21C-EC1CDAE92C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AC567-5BE1-0241-A2D9-BEBC17BF1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EBEF0-7A08-4443-A57D-FD09E0EA9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E36DF-5B0A-6042-ACFB-8A0DC81AE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72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00ABEC-B282-ED41-B24F-53B79466DC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2505FD-9DC7-C740-99AB-96020ED708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B6FA2-FEB4-8C46-992F-EBD5CD2D4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28907-458D-E84E-9B1F-D6BDB0C2E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58D6D-3C87-5F4F-BB49-5BB040854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9891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7FA98-362E-7441-AB93-18D6C4B30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24D44-5167-7040-ADAE-449CAD8C1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A28C0-BCE5-174D-8AD4-5B6C40777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0D479-D7AF-FD4F-86DD-C3DBFB8CF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1A368-3BA8-344A-93F1-78283379E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251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37726-958A-414A-A2A3-39625BCE3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F0D209-C025-D94C-B5C9-3923BE7B0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6F8A06-6642-7E4F-9944-BC5F93A93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32D47-D921-B84D-9655-24077D620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A3B7F-5E58-0E4B-A3BC-BCECB08BD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8137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F6E8E-C753-424D-A240-C0D66D1D9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86776-1198-734C-8EE7-850FFEDCD3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441B1B-6228-164B-92EB-E78067E8F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A98A0-D052-5D43-B312-E9C64A863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807E4E-00CE-1B4D-8D94-99E13C79D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CC77E-8679-5D41-AA59-647D9898C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806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4E6F9-A66A-2249-984D-90315F195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EFADCB-C30A-7549-9E83-CEB33904C6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3138A8-8521-624E-9AFC-360FA9373C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FDFD1E-587B-434D-B13D-7A35C67252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7A8C19-4E42-004F-BBB5-7A845C620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5D8C3E-4EE8-904F-9FDE-7223B8237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C3BBDE-181B-8149-B05B-4172578DD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2FBCF6-6770-6741-8318-7BAFB0A45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7825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6F838-1F94-F849-A0A5-D623B285D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1041D7-28DD-B64A-B6F5-F0A8C6623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88B1BD-910C-9147-B00F-9C6CF6AEB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41684D-553B-9747-8DC4-AFAF79755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336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7B6D31-3006-0F48-A533-F6DC7186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8DC344-B376-C440-995C-AFD1BC81E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7C9F69-9B52-3B45-BCBD-8DE5CCEF1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56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0BBF-7B79-694C-9E7B-4735BBFCE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22880-51CD-9C4A-A796-A1977719A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2637B1-796F-A94C-9E6B-7D0AD4476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13800-DD09-3245-9B09-01022CC77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8FAE1D-1E74-2342-B863-5E00F486F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2B3D9C-86AB-9E4D-AFBE-E5000DEAC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890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B31B7-6B22-014F-860A-E79BDC28C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E33832-ECEC-C246-A65C-7974FD7D53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B28371-B0F6-734A-AF52-C80B928EA1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A1BD12-B7E8-494F-9BF3-04D893E49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E3F471-F4BE-0E47-B1DD-86D92274F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B1B38-0775-224D-B593-EEF202BBE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89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8694-3DFD-774A-A4B5-E9601564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E7057-F672-E449-9364-605D7662F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A525C-2054-D440-ACC2-56BC08CF8F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B1167-B267-4341-9158-C408B7999237}" type="datetimeFigureOut">
              <a:rPr lang="en-GB" smtClean="0"/>
              <a:t>11/08/2022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A49B0-827B-D64D-88F3-CEF6BEE05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10064-C4BC-3D47-8FD3-7D5C917EE8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BCF3B-C12C-3845-B750-A5AEC9002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1928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0_4F5196EB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2F859F1-247E-2BF4-2E50-FA78AB951293}"/>
              </a:ext>
            </a:extLst>
          </p:cNvPr>
          <p:cNvSpPr/>
          <p:nvPr/>
        </p:nvSpPr>
        <p:spPr>
          <a:xfrm>
            <a:off x="3185870" y="384315"/>
            <a:ext cx="1046480" cy="34050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Uninfected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51CE95-B5C8-4D8D-A0EC-82A4FE83E951}"/>
              </a:ext>
            </a:extLst>
          </p:cNvPr>
          <p:cNvSpPr/>
          <p:nvPr/>
        </p:nvSpPr>
        <p:spPr>
          <a:xfrm>
            <a:off x="3111454" y="995246"/>
            <a:ext cx="1195312" cy="34050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Latent infection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3C1C56-B73A-DF81-AAC9-CC62F1DBF8FB}"/>
              </a:ext>
            </a:extLst>
          </p:cNvPr>
          <p:cNvSpPr/>
          <p:nvPr/>
        </p:nvSpPr>
        <p:spPr>
          <a:xfrm>
            <a:off x="1304062" y="1987547"/>
            <a:ext cx="1980943" cy="50883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Active disease, asymptomatic, smear-positive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71B99A-4A6D-D2B3-7080-E459E9403753}"/>
              </a:ext>
            </a:extLst>
          </p:cNvPr>
          <p:cNvSpPr/>
          <p:nvPr/>
        </p:nvSpPr>
        <p:spPr>
          <a:xfrm>
            <a:off x="1304062" y="3077624"/>
            <a:ext cx="1980943" cy="50883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Active disease, symptomatic, smear-positive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DE8871-E1E4-EADF-D3DF-8CE4C68B3C4F}"/>
              </a:ext>
            </a:extLst>
          </p:cNvPr>
          <p:cNvSpPr/>
          <p:nvPr/>
        </p:nvSpPr>
        <p:spPr>
          <a:xfrm>
            <a:off x="4033171" y="1985098"/>
            <a:ext cx="1980943" cy="50246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Active disease, asymptomatic, smear-negative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AF07E6-406C-8566-B61A-853DEF67C22B}"/>
              </a:ext>
            </a:extLst>
          </p:cNvPr>
          <p:cNvSpPr/>
          <p:nvPr/>
        </p:nvSpPr>
        <p:spPr>
          <a:xfrm>
            <a:off x="4033171" y="3088860"/>
            <a:ext cx="1980943" cy="50246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Active disease, symptomatic, smear-negative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C811333-6161-C086-64E9-E365B5B9BE35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3709110" y="724816"/>
            <a:ext cx="0" cy="2704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1">
            <a:extLst>
              <a:ext uri="{FF2B5EF4-FFF2-40B4-BE49-F238E27FC236}">
                <a16:creationId xmlns:a16="http://schemas.microsoft.com/office/drawing/2014/main" id="{3F980F7A-AC8C-404C-39A1-25FC134532DC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 flipV="1">
            <a:off x="2710508" y="1165496"/>
            <a:ext cx="400947" cy="813109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2">
            <a:extLst>
              <a:ext uri="{FF2B5EF4-FFF2-40B4-BE49-F238E27FC236}">
                <a16:creationId xmlns:a16="http://schemas.microsoft.com/office/drawing/2014/main" id="{CE5540D3-A181-5346-28EB-A17A83E40A6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306766" y="1165497"/>
            <a:ext cx="455889" cy="830993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9684D86-44F1-06B9-66A0-DAA98EC11550}"/>
              </a:ext>
            </a:extLst>
          </p:cNvPr>
          <p:cNvCxnSpPr>
            <a:cxnSpLocks/>
            <a:stCxn id="8" idx="1"/>
            <a:endCxn id="6" idx="3"/>
          </p:cNvCxnSpPr>
          <p:nvPr/>
        </p:nvCxnSpPr>
        <p:spPr>
          <a:xfrm flipH="1">
            <a:off x="3285005" y="2236330"/>
            <a:ext cx="748166" cy="56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7DA1842-FAB0-129D-8C30-E0EECC23D0E9}"/>
              </a:ext>
            </a:extLst>
          </p:cNvPr>
          <p:cNvCxnSpPr>
            <a:cxnSpLocks/>
            <a:stCxn id="9" idx="1"/>
            <a:endCxn id="7" idx="3"/>
          </p:cNvCxnSpPr>
          <p:nvPr/>
        </p:nvCxnSpPr>
        <p:spPr>
          <a:xfrm flipH="1" flipV="1">
            <a:off x="3285005" y="3332044"/>
            <a:ext cx="748166" cy="80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DB91BBC-2913-6142-5C28-DD371BC47C59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2294534" y="2496386"/>
            <a:ext cx="0" cy="5812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9329DC-4866-7872-2812-AF3CB072C707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5023643" y="2487562"/>
            <a:ext cx="0" cy="6012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7">
            <a:extLst>
              <a:ext uri="{FF2B5EF4-FFF2-40B4-BE49-F238E27FC236}">
                <a16:creationId xmlns:a16="http://schemas.microsoft.com/office/drawing/2014/main" id="{E221BACB-7013-C3D7-20C2-5C92E8527ED6}"/>
              </a:ext>
            </a:extLst>
          </p:cNvPr>
          <p:cNvCxnSpPr>
            <a:cxnSpLocks/>
            <a:stCxn id="4" idx="1"/>
            <a:endCxn id="6" idx="0"/>
          </p:cNvCxnSpPr>
          <p:nvPr/>
        </p:nvCxnSpPr>
        <p:spPr>
          <a:xfrm rot="10800000" flipV="1">
            <a:off x="2294534" y="554565"/>
            <a:ext cx="891336" cy="1432981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8">
            <a:extLst>
              <a:ext uri="{FF2B5EF4-FFF2-40B4-BE49-F238E27FC236}">
                <a16:creationId xmlns:a16="http://schemas.microsoft.com/office/drawing/2014/main" id="{A8B11431-C208-16CD-EA4D-EAA5A707E326}"/>
              </a:ext>
            </a:extLst>
          </p:cNvPr>
          <p:cNvCxnSpPr>
            <a:cxnSpLocks/>
            <a:stCxn id="4" idx="3"/>
            <a:endCxn id="8" idx="0"/>
          </p:cNvCxnSpPr>
          <p:nvPr/>
        </p:nvCxnSpPr>
        <p:spPr>
          <a:xfrm>
            <a:off x="4232350" y="554566"/>
            <a:ext cx="791293" cy="1430532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D424BCFF-9FC9-627F-D1FA-EF4AD7F3698B}"/>
              </a:ext>
            </a:extLst>
          </p:cNvPr>
          <p:cNvSpPr/>
          <p:nvPr/>
        </p:nvSpPr>
        <p:spPr>
          <a:xfrm>
            <a:off x="7791239" y="2812271"/>
            <a:ext cx="1251409" cy="519773"/>
          </a:xfrm>
          <a:prstGeom prst="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ACF screening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079B80-ACDE-D83C-4379-CA462030A3D6}"/>
              </a:ext>
            </a:extLst>
          </p:cNvPr>
          <p:cNvSpPr/>
          <p:nvPr/>
        </p:nvSpPr>
        <p:spPr>
          <a:xfrm>
            <a:off x="7737653" y="3806582"/>
            <a:ext cx="1354674" cy="519773"/>
          </a:xfrm>
          <a:prstGeom prst="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ACF bacteriological testing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C2293B3-8ABD-B558-941B-712CAF1EF719}"/>
              </a:ext>
            </a:extLst>
          </p:cNvPr>
          <p:cNvSpPr/>
          <p:nvPr/>
        </p:nvSpPr>
        <p:spPr>
          <a:xfrm>
            <a:off x="2752170" y="4596129"/>
            <a:ext cx="1628268" cy="4565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Sought care and awaiting diagnosis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FE0A916-E570-EB36-4D92-762CF6781F6C}"/>
              </a:ext>
            </a:extLst>
          </p:cNvPr>
          <p:cNvSpPr/>
          <p:nvPr/>
        </p:nvSpPr>
        <p:spPr>
          <a:xfrm>
            <a:off x="2836615" y="5306148"/>
            <a:ext cx="1459378" cy="3827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On treatment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BF0A46E-B0DF-15D9-28AA-AFF70E962ACE}"/>
              </a:ext>
            </a:extLst>
          </p:cNvPr>
          <p:cNvSpPr/>
          <p:nvPr/>
        </p:nvSpPr>
        <p:spPr>
          <a:xfrm>
            <a:off x="1814497" y="6132284"/>
            <a:ext cx="1459378" cy="4565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Treatment completed, low relapse risk </a:t>
            </a:r>
          </a:p>
        </p:txBody>
      </p:sp>
      <p:cxnSp>
        <p:nvCxnSpPr>
          <p:cNvPr id="24" name="Connector: Elbow 24">
            <a:extLst>
              <a:ext uri="{FF2B5EF4-FFF2-40B4-BE49-F238E27FC236}">
                <a16:creationId xmlns:a16="http://schemas.microsoft.com/office/drawing/2014/main" id="{035F962D-ECD8-9E6F-5387-B350A871D26C}"/>
              </a:ext>
            </a:extLst>
          </p:cNvPr>
          <p:cNvCxnSpPr>
            <a:cxnSpLocks/>
            <a:stCxn id="7" idx="2"/>
            <a:endCxn id="21" idx="1"/>
          </p:cNvCxnSpPr>
          <p:nvPr/>
        </p:nvCxnSpPr>
        <p:spPr>
          <a:xfrm rot="16200000" flipH="1">
            <a:off x="1904374" y="3976623"/>
            <a:ext cx="1237957" cy="457636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5">
            <a:extLst>
              <a:ext uri="{FF2B5EF4-FFF2-40B4-BE49-F238E27FC236}">
                <a16:creationId xmlns:a16="http://schemas.microsoft.com/office/drawing/2014/main" id="{1132CA13-92E6-C5A9-5D8C-633E98B3A30F}"/>
              </a:ext>
            </a:extLst>
          </p:cNvPr>
          <p:cNvCxnSpPr>
            <a:cxnSpLocks/>
            <a:stCxn id="9" idx="2"/>
          </p:cNvCxnSpPr>
          <p:nvPr/>
        </p:nvCxnSpPr>
        <p:spPr>
          <a:xfrm rot="5400000">
            <a:off x="4151374" y="3829555"/>
            <a:ext cx="1110500" cy="634038"/>
          </a:xfrm>
          <a:prstGeom prst="bentConnector3">
            <a:avLst>
              <a:gd name="adj1" fmla="val 9978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29175B1-4E3B-31B7-46C1-D7CC46973CC4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 flipH="1">
            <a:off x="8414990" y="3332044"/>
            <a:ext cx="1954" cy="474538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7">
            <a:extLst>
              <a:ext uri="{FF2B5EF4-FFF2-40B4-BE49-F238E27FC236}">
                <a16:creationId xmlns:a16="http://schemas.microsoft.com/office/drawing/2014/main" id="{3E16480D-19AB-D78E-83CC-243CB0892B0B}"/>
              </a:ext>
            </a:extLst>
          </p:cNvPr>
          <p:cNvCxnSpPr>
            <a:cxnSpLocks/>
            <a:stCxn id="20" idx="2"/>
            <a:endCxn id="22" idx="3"/>
          </p:cNvCxnSpPr>
          <p:nvPr/>
        </p:nvCxnSpPr>
        <p:spPr>
          <a:xfrm rot="5400000">
            <a:off x="5769904" y="2852445"/>
            <a:ext cx="1171177" cy="4118997"/>
          </a:xfrm>
          <a:prstGeom prst="bentConnector2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2D37190-FC15-FCB8-DCCC-EFA44BDF2445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>
            <a:off x="3566304" y="5052711"/>
            <a:ext cx="0" cy="2534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1322188-9691-B597-CA39-DD860B0774FC}"/>
              </a:ext>
            </a:extLst>
          </p:cNvPr>
          <p:cNvCxnSpPr>
            <a:cxnSpLocks/>
            <a:stCxn id="43" idx="3"/>
            <a:endCxn id="19" idx="1"/>
          </p:cNvCxnSpPr>
          <p:nvPr/>
        </p:nvCxnSpPr>
        <p:spPr>
          <a:xfrm>
            <a:off x="7443754" y="3070448"/>
            <a:ext cx="347485" cy="171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DD9A8A8-E29D-F396-90C6-10AEECC69F1D}"/>
              </a:ext>
            </a:extLst>
          </p:cNvPr>
          <p:cNvGrpSpPr/>
          <p:nvPr/>
        </p:nvGrpSpPr>
        <p:grpSpPr>
          <a:xfrm>
            <a:off x="9962468" y="1505215"/>
            <a:ext cx="2166008" cy="3387552"/>
            <a:chOff x="10890564" y="1950072"/>
            <a:chExt cx="1275790" cy="2820213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10F6875-A36D-4DEC-5E42-D723106F25A9}"/>
                </a:ext>
              </a:extLst>
            </p:cNvPr>
            <p:cNvGrpSpPr/>
            <p:nvPr/>
          </p:nvGrpSpPr>
          <p:grpSpPr>
            <a:xfrm>
              <a:off x="10891942" y="2426208"/>
              <a:ext cx="1019017" cy="2344077"/>
              <a:chOff x="10338117" y="2411275"/>
              <a:chExt cx="1019017" cy="2344077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73A6D0BA-0A84-9027-2F10-B1D0B309F757}"/>
                  </a:ext>
                </a:extLst>
              </p:cNvPr>
              <p:cNvGrpSpPr/>
              <p:nvPr/>
            </p:nvGrpSpPr>
            <p:grpSpPr>
              <a:xfrm>
                <a:off x="10338117" y="2411275"/>
                <a:ext cx="1019017" cy="2344077"/>
                <a:chOff x="7578484" y="2242257"/>
                <a:chExt cx="1161111" cy="2695588"/>
              </a:xfrm>
            </p:grpSpPr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972B74E7-E834-C431-2FC9-5787F8AED2FE}"/>
                    </a:ext>
                  </a:extLst>
                </p:cNvPr>
                <p:cNvSpPr/>
                <p:nvPr/>
              </p:nvSpPr>
              <p:spPr>
                <a:xfrm>
                  <a:off x="7578484" y="2242257"/>
                  <a:ext cx="1161108" cy="497613"/>
                </a:xfrm>
                <a:prstGeom prst="rect">
                  <a:avLst/>
                </a:prstGeom>
                <a:noFill/>
                <a:ln w="38100"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100" i="1" dirty="0">
                      <a:solidFill>
                        <a:schemeClr val="tx1"/>
                      </a:solidFill>
                    </a:rPr>
                    <a:t>Symptomatic, without TB</a:t>
                  </a:r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A907756D-911D-6240-93B7-8D3F166EC38F}"/>
                    </a:ext>
                  </a:extLst>
                </p:cNvPr>
                <p:cNvSpPr/>
                <p:nvPr/>
              </p:nvSpPr>
              <p:spPr>
                <a:xfrm>
                  <a:off x="7739117" y="2976578"/>
                  <a:ext cx="839848" cy="497613"/>
                </a:xfrm>
                <a:prstGeom prst="rect">
                  <a:avLst/>
                </a:prstGeom>
                <a:noFill/>
                <a:ln w="38100"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100" i="1" dirty="0">
                      <a:solidFill>
                        <a:schemeClr val="tx1"/>
                      </a:solidFill>
                    </a:rPr>
                    <a:t>ACF screening</a:t>
                  </a: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258A617C-FF54-40C3-B671-5B667384810A}"/>
                    </a:ext>
                  </a:extLst>
                </p:cNvPr>
                <p:cNvSpPr/>
                <p:nvPr/>
              </p:nvSpPr>
              <p:spPr>
                <a:xfrm>
                  <a:off x="7704451" y="3716315"/>
                  <a:ext cx="909173" cy="497613"/>
                </a:xfrm>
                <a:prstGeom prst="rect">
                  <a:avLst/>
                </a:prstGeom>
                <a:noFill/>
                <a:ln w="38100"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100" i="1" dirty="0">
                      <a:solidFill>
                        <a:schemeClr val="tx1"/>
                      </a:solidFill>
                    </a:rPr>
                    <a:t>ACF bacteriological testing</a:t>
                  </a: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CB27A92E-06BE-1116-1D2E-7F4229BCB5BD}"/>
                    </a:ext>
                  </a:extLst>
                </p:cNvPr>
                <p:cNvSpPr/>
                <p:nvPr/>
              </p:nvSpPr>
              <p:spPr>
                <a:xfrm>
                  <a:off x="7578487" y="4440232"/>
                  <a:ext cx="1161108" cy="497613"/>
                </a:xfrm>
                <a:prstGeom prst="rect">
                  <a:avLst/>
                </a:prstGeom>
                <a:noFill/>
                <a:ln w="38100"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100" i="1" dirty="0">
                      <a:solidFill>
                        <a:schemeClr val="tx1"/>
                      </a:solidFill>
                    </a:rPr>
                    <a:t>False-positive, on treatment</a:t>
                  </a:r>
                </a:p>
              </p:txBody>
            </p:sp>
            <p:cxnSp>
              <p:nvCxnSpPr>
                <p:cNvPr id="40" name="Straight Arrow Connector 39">
                  <a:extLst>
                    <a:ext uri="{FF2B5EF4-FFF2-40B4-BE49-F238E27FC236}">
                      <a16:creationId xmlns:a16="http://schemas.microsoft.com/office/drawing/2014/main" id="{91F027E4-9C82-267E-29D9-61DF21D571EB}"/>
                    </a:ext>
                  </a:extLst>
                </p:cNvPr>
                <p:cNvCxnSpPr>
                  <a:cxnSpLocks/>
                  <a:stCxn id="37" idx="2"/>
                  <a:endCxn id="38" idx="0"/>
                </p:cNvCxnSpPr>
                <p:nvPr/>
              </p:nvCxnSpPr>
              <p:spPr>
                <a:xfrm flipH="1">
                  <a:off x="8159038" y="3474191"/>
                  <a:ext cx="3" cy="242124"/>
                </a:xfrm>
                <a:prstGeom prst="straightConnector1">
                  <a:avLst/>
                </a:prstGeom>
                <a:ln w="38100">
                  <a:solidFill>
                    <a:schemeClr val="accent2">
                      <a:lumMod val="60000"/>
                      <a:lumOff val="4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Arrow Connector 40">
                  <a:extLst>
                    <a:ext uri="{FF2B5EF4-FFF2-40B4-BE49-F238E27FC236}">
                      <a16:creationId xmlns:a16="http://schemas.microsoft.com/office/drawing/2014/main" id="{3F62B107-933B-7D1C-404F-FBB2295CEB2C}"/>
                    </a:ext>
                  </a:extLst>
                </p:cNvPr>
                <p:cNvCxnSpPr>
                  <a:cxnSpLocks/>
                  <a:stCxn id="36" idx="2"/>
                  <a:endCxn id="37" idx="0"/>
                </p:cNvCxnSpPr>
                <p:nvPr/>
              </p:nvCxnSpPr>
              <p:spPr>
                <a:xfrm>
                  <a:off x="8159038" y="2739870"/>
                  <a:ext cx="3" cy="236709"/>
                </a:xfrm>
                <a:prstGeom prst="straightConnector1">
                  <a:avLst/>
                </a:prstGeom>
                <a:ln w="38100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Connector: Elbow 42">
                  <a:extLst>
                    <a:ext uri="{FF2B5EF4-FFF2-40B4-BE49-F238E27FC236}">
                      <a16:creationId xmlns:a16="http://schemas.microsoft.com/office/drawing/2014/main" id="{ADAEB832-72B0-7621-3806-9B839BFCC1D6}"/>
                    </a:ext>
                  </a:extLst>
                </p:cNvPr>
                <p:cNvCxnSpPr>
                  <a:cxnSpLocks/>
                  <a:stCxn id="39" idx="3"/>
                  <a:endCxn id="36" idx="3"/>
                </p:cNvCxnSpPr>
                <p:nvPr/>
              </p:nvCxnSpPr>
              <p:spPr>
                <a:xfrm flipH="1" flipV="1">
                  <a:off x="8739592" y="2491064"/>
                  <a:ext cx="3" cy="2197975"/>
                </a:xfrm>
                <a:prstGeom prst="bentConnector3">
                  <a:avLst>
                    <a:gd name="adj1" fmla="val -7620000000"/>
                  </a:avLst>
                </a:prstGeom>
                <a:ln w="38100">
                  <a:solidFill>
                    <a:srgbClr val="00206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FE1633ED-C3DA-179F-06A2-6DC7A3FC1413}"/>
                  </a:ext>
                </a:extLst>
              </p:cNvPr>
              <p:cNvCxnSpPr>
                <a:cxnSpLocks/>
                <a:stCxn id="38" idx="2"/>
                <a:endCxn id="39" idx="0"/>
              </p:cNvCxnSpPr>
              <p:nvPr/>
            </p:nvCxnSpPr>
            <p:spPr>
              <a:xfrm>
                <a:off x="10847624" y="4125835"/>
                <a:ext cx="2" cy="196794"/>
              </a:xfrm>
              <a:prstGeom prst="straightConnector1">
                <a:avLst/>
              </a:prstGeom>
              <a:ln w="38100">
                <a:solidFill>
                  <a:schemeClr val="accent2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6B92FD7-F631-3B13-6E27-FC26930B987C}"/>
                </a:ext>
              </a:extLst>
            </p:cNvPr>
            <p:cNvSpPr txBox="1"/>
            <p:nvPr/>
          </p:nvSpPr>
          <p:spPr>
            <a:xfrm>
              <a:off x="10890564" y="1950072"/>
              <a:ext cx="1275790" cy="3587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>
                  <a:solidFill>
                    <a:schemeClr val="tx2"/>
                  </a:solidFill>
                </a:rPr>
                <a:t>Symptomatic, </a:t>
              </a:r>
            </a:p>
            <a:p>
              <a:r>
                <a:rPr lang="en-GB" sz="1100" dirty="0">
                  <a:solidFill>
                    <a:schemeClr val="tx2"/>
                  </a:solidFill>
                </a:rPr>
                <a:t>non-TB</a:t>
              </a:r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61A12109-B344-CC87-6B89-9644A8B5D0D2}"/>
              </a:ext>
            </a:extLst>
          </p:cNvPr>
          <p:cNvSpPr/>
          <p:nvPr/>
        </p:nvSpPr>
        <p:spPr>
          <a:xfrm>
            <a:off x="1164780" y="1686906"/>
            <a:ext cx="6278974" cy="2767084"/>
          </a:xfrm>
          <a:prstGeom prst="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 dirty="0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AC425CA8-1CBF-E36C-004E-828CAB0DBA3C}"/>
              </a:ext>
            </a:extLst>
          </p:cNvPr>
          <p:cNvSpPr/>
          <p:nvPr/>
        </p:nvSpPr>
        <p:spPr>
          <a:xfrm>
            <a:off x="5691638" y="3721302"/>
            <a:ext cx="1560043" cy="50246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Temporarily dropped out of care cascade</a:t>
            </a:r>
          </a:p>
        </p:txBody>
      </p:sp>
      <p:cxnSp>
        <p:nvCxnSpPr>
          <p:cNvPr id="233" name="Connector: Elbow 25">
            <a:extLst>
              <a:ext uri="{FF2B5EF4-FFF2-40B4-BE49-F238E27FC236}">
                <a16:creationId xmlns:a16="http://schemas.microsoft.com/office/drawing/2014/main" id="{7A3951D0-1308-6FF2-F0F5-C461D188E9D0}"/>
              </a:ext>
            </a:extLst>
          </p:cNvPr>
          <p:cNvCxnSpPr>
            <a:cxnSpLocks/>
            <a:stCxn id="155" idx="2"/>
            <a:endCxn id="21" idx="3"/>
          </p:cNvCxnSpPr>
          <p:nvPr/>
        </p:nvCxnSpPr>
        <p:spPr>
          <a:xfrm rot="5400000">
            <a:off x="5125722" y="3478482"/>
            <a:ext cx="600654" cy="2091222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Connector: Elbow 25">
            <a:extLst>
              <a:ext uri="{FF2B5EF4-FFF2-40B4-BE49-F238E27FC236}">
                <a16:creationId xmlns:a16="http://schemas.microsoft.com/office/drawing/2014/main" id="{05FF7929-A44B-CF49-143F-F75C38401855}"/>
              </a:ext>
            </a:extLst>
          </p:cNvPr>
          <p:cNvCxnSpPr>
            <a:cxnSpLocks/>
          </p:cNvCxnSpPr>
          <p:nvPr/>
        </p:nvCxnSpPr>
        <p:spPr>
          <a:xfrm flipV="1">
            <a:off x="4389605" y="4223765"/>
            <a:ext cx="2321391" cy="792038"/>
          </a:xfrm>
          <a:prstGeom prst="bentConnector3">
            <a:avLst>
              <a:gd name="adj1" fmla="val 99925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Rectangle 255">
            <a:extLst>
              <a:ext uri="{FF2B5EF4-FFF2-40B4-BE49-F238E27FC236}">
                <a16:creationId xmlns:a16="http://schemas.microsoft.com/office/drawing/2014/main" id="{6CF8AD95-F995-81CC-64CB-03799FD1ABC7}"/>
              </a:ext>
            </a:extLst>
          </p:cNvPr>
          <p:cNvSpPr/>
          <p:nvPr/>
        </p:nvSpPr>
        <p:spPr>
          <a:xfrm>
            <a:off x="3600923" y="6133184"/>
            <a:ext cx="1671964" cy="45658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dirty="0">
                <a:solidFill>
                  <a:schemeClr val="tx1"/>
                </a:solidFill>
              </a:rPr>
              <a:t>Treatment interruption, high relapse risk  </a:t>
            </a:r>
          </a:p>
        </p:txBody>
      </p:sp>
      <p:cxnSp>
        <p:nvCxnSpPr>
          <p:cNvPr id="258" name="Connector: Elbow 24">
            <a:extLst>
              <a:ext uri="{FF2B5EF4-FFF2-40B4-BE49-F238E27FC236}">
                <a16:creationId xmlns:a16="http://schemas.microsoft.com/office/drawing/2014/main" id="{D1BCE6FA-C9BF-ACBB-69F5-596B839BEA73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 rot="5400000">
            <a:off x="2833561" y="5399541"/>
            <a:ext cx="443368" cy="1022118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Connector: Elbow 24">
            <a:extLst>
              <a:ext uri="{FF2B5EF4-FFF2-40B4-BE49-F238E27FC236}">
                <a16:creationId xmlns:a16="http://schemas.microsoft.com/office/drawing/2014/main" id="{0C5B3EF4-D010-5F65-F852-E78BFB2BC270}"/>
              </a:ext>
            </a:extLst>
          </p:cNvPr>
          <p:cNvCxnSpPr>
            <a:cxnSpLocks/>
            <a:stCxn id="22" idx="2"/>
            <a:endCxn id="256" idx="0"/>
          </p:cNvCxnSpPr>
          <p:nvPr/>
        </p:nvCxnSpPr>
        <p:spPr>
          <a:xfrm rot="16200000" flipH="1">
            <a:off x="3779470" y="5475749"/>
            <a:ext cx="444268" cy="870601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Connector: Elbow 17">
            <a:extLst>
              <a:ext uri="{FF2B5EF4-FFF2-40B4-BE49-F238E27FC236}">
                <a16:creationId xmlns:a16="http://schemas.microsoft.com/office/drawing/2014/main" id="{D45C6E14-7C59-8F4C-0EA0-AA63DBCA0EA1}"/>
              </a:ext>
            </a:extLst>
          </p:cNvPr>
          <p:cNvCxnSpPr>
            <a:cxnSpLocks/>
            <a:stCxn id="23" idx="1"/>
            <a:endCxn id="5" idx="1"/>
          </p:cNvCxnSpPr>
          <p:nvPr/>
        </p:nvCxnSpPr>
        <p:spPr>
          <a:xfrm rot="10800000" flipH="1">
            <a:off x="1814496" y="1165497"/>
            <a:ext cx="1296957" cy="5195078"/>
          </a:xfrm>
          <a:prstGeom prst="bentConnector3">
            <a:avLst>
              <a:gd name="adj1" fmla="val -85670"/>
            </a:avLst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Connector: Elbow 17">
            <a:extLst>
              <a:ext uri="{FF2B5EF4-FFF2-40B4-BE49-F238E27FC236}">
                <a16:creationId xmlns:a16="http://schemas.microsoft.com/office/drawing/2014/main" id="{22D2CB79-E345-8447-14BF-13B870F81355}"/>
              </a:ext>
            </a:extLst>
          </p:cNvPr>
          <p:cNvCxnSpPr>
            <a:cxnSpLocks/>
            <a:stCxn id="256" idx="2"/>
            <a:endCxn id="5" idx="1"/>
          </p:cNvCxnSpPr>
          <p:nvPr/>
        </p:nvCxnSpPr>
        <p:spPr>
          <a:xfrm rot="5400000" flipH="1">
            <a:off x="1062045" y="3214907"/>
            <a:ext cx="5424269" cy="1325451"/>
          </a:xfrm>
          <a:prstGeom prst="bentConnector4">
            <a:avLst>
              <a:gd name="adj1" fmla="val -2450"/>
              <a:gd name="adj2" fmla="val 281695"/>
            </a:avLst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A32F9A8-16E6-24CE-7F79-412ADFD98CCB}"/>
              </a:ext>
            </a:extLst>
          </p:cNvPr>
          <p:cNvSpPr txBox="1"/>
          <p:nvPr/>
        </p:nvSpPr>
        <p:spPr>
          <a:xfrm>
            <a:off x="311386" y="242784"/>
            <a:ext cx="936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133074711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B5BB78-786E-DF90-6067-B41AFF137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3008"/>
            <a:ext cx="12192000" cy="52719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FF07A5B-1033-BA54-B961-9304B64B0324}"/>
              </a:ext>
            </a:extLst>
          </p:cNvPr>
          <p:cNvSpPr txBox="1"/>
          <p:nvPr/>
        </p:nvSpPr>
        <p:spPr>
          <a:xfrm>
            <a:off x="311386" y="242784"/>
            <a:ext cx="943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1244018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1B8C8FC1-46AB-C6E9-3A87-9F49375CE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03" y="0"/>
            <a:ext cx="993359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6665F1-A39A-7206-C7CC-5E544F40B46A}"/>
              </a:ext>
            </a:extLst>
          </p:cNvPr>
          <p:cNvSpPr txBox="1"/>
          <p:nvPr/>
        </p:nvSpPr>
        <p:spPr>
          <a:xfrm>
            <a:off x="311386" y="242784"/>
            <a:ext cx="943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 3</a:t>
            </a:r>
          </a:p>
        </p:txBody>
      </p:sp>
    </p:spTree>
    <p:extLst>
      <p:ext uri="{BB962C8B-B14F-4D97-AF65-F5344CB8AC3E}">
        <p14:creationId xmlns:p14="http://schemas.microsoft.com/office/powerpoint/2010/main" val="4258308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3ACF649B-B026-3B8D-471E-D2BFB91EA1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38" r="8246"/>
          <a:stretch/>
        </p:blipFill>
        <p:spPr>
          <a:xfrm>
            <a:off x="1199408" y="275166"/>
            <a:ext cx="9987148" cy="63076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32F261-24E4-2245-CFB7-690B7F57C0FA}"/>
              </a:ext>
            </a:extLst>
          </p:cNvPr>
          <p:cNvSpPr txBox="1"/>
          <p:nvPr/>
        </p:nvSpPr>
        <p:spPr>
          <a:xfrm>
            <a:off x="311386" y="242784"/>
            <a:ext cx="943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Figure 4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22131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4993D2-20ED-9A78-CAD6-5C35D058F1A6}"/>
              </a:ext>
            </a:extLst>
          </p:cNvPr>
          <p:cNvSpPr txBox="1"/>
          <p:nvPr/>
        </p:nvSpPr>
        <p:spPr>
          <a:xfrm>
            <a:off x="311386" y="242784"/>
            <a:ext cx="943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 5</a:t>
            </a:r>
          </a:p>
        </p:txBody>
      </p:sp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23745647-604F-DF2B-560F-0543889B2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593" y="1371596"/>
            <a:ext cx="6400813" cy="411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015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4993D2-20ED-9A78-CAD6-5C35D058F1A6}"/>
              </a:ext>
            </a:extLst>
          </p:cNvPr>
          <p:cNvSpPr txBox="1"/>
          <p:nvPr/>
        </p:nvSpPr>
        <p:spPr>
          <a:xfrm>
            <a:off x="311386" y="242784"/>
            <a:ext cx="943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 5</a:t>
            </a:r>
          </a:p>
        </p:txBody>
      </p:sp>
      <p:pic>
        <p:nvPicPr>
          <p:cNvPr id="9" name="Picture 8" descr="Chart, line chart, histogram&#10;&#10;Description automatically generated">
            <a:extLst>
              <a:ext uri="{FF2B5EF4-FFF2-40B4-BE49-F238E27FC236}">
                <a16:creationId xmlns:a16="http://schemas.microsoft.com/office/drawing/2014/main" id="{520D5B8F-4EFC-0A0B-F405-66D7E21F5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148" y="1642184"/>
            <a:ext cx="6400813" cy="4114808"/>
          </a:xfrm>
          <a:prstGeom prst="rect">
            <a:avLst/>
          </a:prstGeom>
        </p:spPr>
      </p:pic>
      <p:pic>
        <p:nvPicPr>
          <p:cNvPr id="11" name="Picture 10" descr="Chart, line chart, histogram&#10;&#10;Description automatically generated">
            <a:extLst>
              <a:ext uri="{FF2B5EF4-FFF2-40B4-BE49-F238E27FC236}">
                <a16:creationId xmlns:a16="http://schemas.microsoft.com/office/drawing/2014/main" id="{434EB6C0-558B-273E-3DB7-37FAD2948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187" y="1642184"/>
            <a:ext cx="6400813" cy="411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197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86</Words>
  <Application>Microsoft Office PowerPoint</Application>
  <PresentationFormat>Widescreen</PresentationFormat>
  <Paragraphs>26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Sept update</dc:title>
  <dc:creator>Cilloni, Lucia</dc:creator>
  <cp:lastModifiedBy>Ku, Chu-Chang</cp:lastModifiedBy>
  <cp:revision>65</cp:revision>
  <dcterms:created xsi:type="dcterms:W3CDTF">2021-09-22T17:15:43Z</dcterms:created>
  <dcterms:modified xsi:type="dcterms:W3CDTF">2022-08-11T15:22:04Z</dcterms:modified>
</cp:coreProperties>
</file>

<file path=docProps/thumbnail.jpeg>
</file>